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6" r:id="rId6"/>
    <p:sldId id="314" r:id="rId7"/>
    <p:sldId id="299" r:id="rId8"/>
    <p:sldId id="298" r:id="rId9"/>
    <p:sldId id="301" r:id="rId10"/>
    <p:sldId id="302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295" r:id="rId22"/>
  </p:sldIdLst>
  <p:sldSz cx="10688638" cy="7562850"/>
  <p:notesSz cx="7099300" cy="10234613"/>
  <p:defaultTextStyle>
    <a:defPPr>
      <a:defRPr lang="en-US"/>
    </a:defPPr>
    <a:lvl1pPr marL="0" algn="l" defTabSz="10428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14">
          <p15:clr>
            <a:srgbClr val="A4A3A4"/>
          </p15:clr>
        </p15:guide>
        <p15:guide id="2" orient="horz" pos="1278">
          <p15:clr>
            <a:srgbClr val="A4A3A4"/>
          </p15:clr>
        </p15:guide>
        <p15:guide id="3" pos="294">
          <p15:clr>
            <a:srgbClr val="A4A3A4"/>
          </p15:clr>
        </p15:guide>
        <p15:guide id="4" pos="64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D51"/>
    <a:srgbClr val="C73D2A"/>
    <a:srgbClr val="192D4D"/>
    <a:srgbClr val="E73A2D"/>
    <a:srgbClr val="E9500E"/>
    <a:srgbClr val="F15D22"/>
    <a:srgbClr val="DF3235"/>
    <a:srgbClr val="163D57"/>
    <a:srgbClr val="163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5" autoAdjust="0"/>
    <p:restoredTop sz="69204" autoAdjust="0"/>
  </p:normalViewPr>
  <p:slideViewPr>
    <p:cSldViewPr showGuides="1">
      <p:cViewPr varScale="1">
        <p:scale>
          <a:sx n="57" d="100"/>
          <a:sy n="57" d="100"/>
        </p:scale>
        <p:origin x="1842" y="84"/>
      </p:cViewPr>
      <p:guideLst>
        <p:guide orient="horz" pos="4014"/>
        <p:guide orient="horz" pos="1278"/>
        <p:guide pos="294"/>
        <p:guide pos="64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DAA6D52-6BCD-42E9-BA8D-90E2B93684DA}" type="datetimeFigureOut">
              <a:rPr lang="en-GB" smtClean="0"/>
              <a:t>20/11/2017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6BABCCE-565A-40CE-95C6-512AA18AE7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2401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974D065-9307-3B44-A859-2E7D12670B3B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9663" y="1279525"/>
            <a:ext cx="48799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8E42DC0-77B4-D84B-BA51-E0D6E2D82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0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2DC0-77B4-D84B-BA51-E0D6E2D827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Here's</a:t>
            </a:r>
            <a:r>
              <a:rPr lang="en-US" baseline="0" dirty="0" smtClean="0"/>
              <a:t> how batman did it and we all know batman can defeat superman 1v1 because he is always prepared.</a:t>
            </a:r>
          </a:p>
          <a:p>
            <a:r>
              <a:rPr lang="en-US" baseline="0" dirty="0" smtClean="0"/>
              <a:t>But Batman also </a:t>
            </a:r>
            <a:r>
              <a:rPr lang="en-US" baseline="0" dirty="0" err="1" smtClean="0"/>
              <a:t>lifes</a:t>
            </a:r>
            <a:r>
              <a:rPr lang="en-US" baseline="0" dirty="0" smtClean="0"/>
              <a:t> by threat modeling and even you do it daily. A simple thing like not eating garlic before a date with </a:t>
            </a:r>
            <a:r>
              <a:rPr lang="en-US" baseline="0" dirty="0" err="1" smtClean="0"/>
              <a:t>catwoman</a:t>
            </a:r>
            <a:r>
              <a:rPr lang="en-US" baseline="0" dirty="0" smtClean="0"/>
              <a:t> or not turning on the boost of his </a:t>
            </a:r>
            <a:r>
              <a:rPr lang="en-US" baseline="0" dirty="0" err="1" smtClean="0"/>
              <a:t>batcar</a:t>
            </a:r>
            <a:r>
              <a:rPr lang="en-US" baseline="0" dirty="0" smtClean="0"/>
              <a:t> right before intersection are thing batman and you do every day.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be used for both security and accidental failures.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Threat modeling is a planned activity for identifying and assessing application threats and vulnerabilities </a:t>
            </a:r>
          </a:p>
          <a:p>
            <a:endParaRPr lang="en-US" baseline="0" dirty="0" smtClean="0"/>
          </a:p>
          <a:p>
            <a:r>
              <a:rPr lang="en-US" dirty="0" smtClean="0"/>
              <a:t>OTHER THINGS BATMAN MIGHT</a:t>
            </a:r>
            <a:r>
              <a:rPr lang="en-US" baseline="0" dirty="0" smtClean="0"/>
              <a:t> NEED TO THINK ABOUT in terms of Security and Failure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2DC0-77B4-D84B-BA51-E0D6E2D827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2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flow</a:t>
            </a:r>
            <a:r>
              <a:rPr lang="en-US" baseline="0" dirty="0" smtClean="0"/>
              <a:t> diagram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                       |        (</a:t>
            </a:r>
            <a:r>
              <a:rPr lang="en-US" baseline="0" dirty="0" err="1" smtClean="0"/>
              <a:t>auth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                         |            🔄</a:t>
            </a:r>
          </a:p>
          <a:p>
            <a:r>
              <a:rPr lang="en-US" baseline="0" dirty="0" smtClean="0"/>
              <a:t>[web browser] 🔄 (web server)</a:t>
            </a:r>
            <a:r>
              <a:rPr lang="en-US" baseline="0" dirty="0" smtClean="0">
                <a:sym typeface="Wingdings"/>
              </a:rPr>
              <a:t>🔄</a:t>
            </a:r>
            <a:r>
              <a:rPr lang="en-US" baseline="0" dirty="0" smtClean="0"/>
              <a:t>| pictures |</a:t>
            </a:r>
          </a:p>
          <a:p>
            <a:r>
              <a:rPr lang="en-US" baseline="0" dirty="0" smtClean="0"/>
              <a:t>	     |             🔄</a:t>
            </a:r>
          </a:p>
          <a:p>
            <a:r>
              <a:rPr lang="en-US" baseline="0" dirty="0" smtClean="0"/>
              <a:t>                         |         (verify)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2DC0-77B4-D84B-BA51-E0D6E2D827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3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2DC0-77B4-D84B-BA51-E0D6E2D827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61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flow</a:t>
            </a:r>
            <a:r>
              <a:rPr lang="en-US" baseline="0" dirty="0" smtClean="0"/>
              <a:t> diagram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                       |        (</a:t>
            </a:r>
            <a:r>
              <a:rPr lang="en-US" baseline="0" dirty="0" err="1" smtClean="0"/>
              <a:t>auth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                         |            🔄</a:t>
            </a:r>
          </a:p>
          <a:p>
            <a:r>
              <a:rPr lang="en-US" baseline="0" dirty="0" smtClean="0"/>
              <a:t>[web browser] 🔄 (web server)</a:t>
            </a:r>
            <a:r>
              <a:rPr lang="en-US" baseline="0" dirty="0" smtClean="0">
                <a:sym typeface="Wingdings"/>
              </a:rPr>
              <a:t>🔄</a:t>
            </a:r>
            <a:r>
              <a:rPr lang="en-US" baseline="0" dirty="0" smtClean="0"/>
              <a:t>| pictures |</a:t>
            </a:r>
          </a:p>
          <a:p>
            <a:r>
              <a:rPr lang="en-US" baseline="0" dirty="0" smtClean="0"/>
              <a:t>	     |             🔄</a:t>
            </a:r>
          </a:p>
          <a:p>
            <a:r>
              <a:rPr lang="en-US" baseline="0" dirty="0" smtClean="0"/>
              <a:t>                         |         (verify)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2DC0-77B4-D84B-BA51-E0D6E2D827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7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48" y="2349386"/>
            <a:ext cx="9085342" cy="162111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5076825"/>
            <a:ext cx="1991519" cy="2486025"/>
          </a:xfrm>
          <a:prstGeom prst="rect">
            <a:avLst/>
          </a:prstGeom>
          <a:solidFill>
            <a:srgbClr val="0F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025128" y="4619625"/>
            <a:ext cx="1991519" cy="2590800"/>
          </a:xfrm>
          <a:prstGeom prst="rect">
            <a:avLst/>
          </a:prstGeom>
          <a:solidFill>
            <a:srgbClr val="0F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296" y="4285615"/>
            <a:ext cx="7482047" cy="19327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2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53C952DC-03D8-4D5A-807D-F7ED93B0F545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F9F17E3B-89FD-4C0B-9133-C7E33E77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6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59363" y="334377"/>
            <a:ext cx="2809479" cy="711643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5361" y="334377"/>
            <a:ext cx="8255859" cy="711643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53C952DC-03D8-4D5A-807D-F7ED93B0F545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F9F17E3B-89FD-4C0B-9133-C7E33E77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7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53C952DC-03D8-4D5A-807D-F7ED93B0F545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F9F17E3B-89FD-4C0B-9133-C7E33E77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08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329" y="4859832"/>
            <a:ext cx="9085342" cy="1502066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329" y="3205459"/>
            <a:ext cx="9085342" cy="1654373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3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8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3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7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0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4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53C952DC-03D8-4D5A-807D-F7ED93B0F545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F9F17E3B-89FD-4C0B-9133-C7E33E77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1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5361" y="1946734"/>
            <a:ext cx="5531741" cy="550407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5245" y="1946734"/>
            <a:ext cx="5533597" cy="5504074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53C952DC-03D8-4D5A-807D-F7ED93B0F545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F9F17E3B-89FD-4C0B-9133-C7E33E77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14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32" y="302865"/>
            <a:ext cx="9619774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432" y="1692889"/>
            <a:ext cx="4722671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432" y="2398404"/>
            <a:ext cx="4722671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9680" y="1692889"/>
            <a:ext cx="4724526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9680" y="2398404"/>
            <a:ext cx="4724526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53C952DC-03D8-4D5A-807D-F7ED93B0F545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F9F17E3B-89FD-4C0B-9133-C7E33E77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20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45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570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433" y="301113"/>
            <a:ext cx="3516488" cy="128148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8960" y="301114"/>
            <a:ext cx="5975246" cy="645468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433" y="1582597"/>
            <a:ext cx="3516488" cy="5173200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53C952DC-03D8-4D5A-807D-F7ED93B0F545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F9F17E3B-89FD-4C0B-9133-C7E33E77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048" y="5293995"/>
            <a:ext cx="6413183" cy="62498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048" y="675755"/>
            <a:ext cx="6413183" cy="4537710"/>
          </a:xfrm>
        </p:spPr>
        <p:txBody>
          <a:bodyPr/>
          <a:lstStyle>
            <a:lvl1pPr marL="0" indent="0">
              <a:buNone/>
              <a:defRPr sz="3600"/>
            </a:lvl1pPr>
            <a:lvl2pPr marL="521437" indent="0">
              <a:buNone/>
              <a:defRPr sz="3200"/>
            </a:lvl2pPr>
            <a:lvl3pPr marL="1042873" indent="0">
              <a:buNone/>
              <a:defRPr sz="2700"/>
            </a:lvl3pPr>
            <a:lvl4pPr marL="1564310" indent="0">
              <a:buNone/>
              <a:defRPr sz="2300"/>
            </a:lvl4pPr>
            <a:lvl5pPr marL="2085746" indent="0">
              <a:buNone/>
              <a:defRPr sz="2300"/>
            </a:lvl5pPr>
            <a:lvl6pPr marL="2607183" indent="0">
              <a:buNone/>
              <a:defRPr sz="2300"/>
            </a:lvl6pPr>
            <a:lvl7pPr marL="3128620" indent="0">
              <a:buNone/>
              <a:defRPr sz="2300"/>
            </a:lvl7pPr>
            <a:lvl8pPr marL="3650056" indent="0">
              <a:buNone/>
              <a:defRPr sz="2300"/>
            </a:lvl8pPr>
            <a:lvl9pPr marL="4171493" indent="0">
              <a:buNone/>
              <a:defRPr sz="2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048" y="5918981"/>
            <a:ext cx="6413183" cy="887584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53C952DC-03D8-4D5A-807D-F7ED93B0F545}" type="datetimeFigureOut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/>
          <a:lstStyle/>
          <a:p>
            <a:fld id="{F9F17E3B-89FD-4C0B-9133-C7E33E77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8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" y="0"/>
            <a:ext cx="10688617" cy="123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725" y="1480769"/>
            <a:ext cx="9753600" cy="328981"/>
          </a:xfrm>
          <a:prstGeom prst="rect">
            <a:avLst/>
          </a:prstGeom>
        </p:spPr>
        <p:txBody>
          <a:bodyPr vert="horz" lIns="104287" tIns="52144" rIns="104287" bIns="52144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725" y="2028825"/>
            <a:ext cx="9753600" cy="4343400"/>
          </a:xfrm>
          <a:prstGeom prst="rect">
            <a:avLst/>
          </a:prstGeom>
        </p:spPr>
        <p:txBody>
          <a:bodyPr vert="horz" lIns="104287" tIns="52144" rIns="104287" bIns="5214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66725" y="6886515"/>
            <a:ext cx="6858794" cy="400110"/>
          </a:xfrm>
          <a:prstGeom prst="rect">
            <a:avLst/>
          </a:prstGeom>
          <a:noFill/>
        </p:spPr>
        <p:txBody>
          <a:bodyPr vert="horz" wrap="square" lIns="0" tIns="45720" rIns="0" bIns="45720" rtlCol="0" anchor="t">
            <a:spAutoFit/>
          </a:bodyPr>
          <a:lstStyle/>
          <a:p>
            <a:pPr algn="l"/>
            <a:r>
              <a:rPr lang="en-US" sz="2000" b="1" dirty="0" smtClean="0">
                <a:solidFill>
                  <a:schemeClr val="tx2"/>
                </a:solidFill>
                <a:latin typeface="AmplitudeTF" pitchFamily="50" charset="0"/>
              </a:rPr>
              <a:t>Your career. Your way.</a:t>
            </a:r>
            <a:r>
              <a:rPr lang="en-US" sz="2000" b="1" baseline="0" dirty="0" smtClean="0">
                <a:solidFill>
                  <a:schemeClr val="tx2"/>
                </a:solidFill>
                <a:latin typeface="AmplitudeTF" pitchFamily="50" charset="0"/>
              </a:rPr>
              <a:t> </a:t>
            </a:r>
            <a:r>
              <a:rPr lang="en-US" sz="2000" b="1" dirty="0" smtClean="0">
                <a:solidFill>
                  <a:schemeClr val="bg2"/>
                </a:solidFill>
                <a:latin typeface="AmplitudeTF" pitchFamily="50" charset="0"/>
              </a:rPr>
              <a:t>jpmorganchase.com/</a:t>
            </a:r>
            <a:r>
              <a:rPr lang="en-US" sz="2000" b="1" dirty="0" err="1" smtClean="0">
                <a:solidFill>
                  <a:schemeClr val="bg2"/>
                </a:solidFill>
                <a:latin typeface="AmplitudeTF" pitchFamily="50" charset="0"/>
              </a:rPr>
              <a:t>techcareers</a:t>
            </a:r>
            <a:endParaRPr lang="en-US" sz="2000" b="1" dirty="0">
              <a:solidFill>
                <a:schemeClr val="bg2"/>
              </a:solidFill>
              <a:latin typeface="AmplitudeTF" pitchFamily="50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677025"/>
            <a:ext cx="10688638" cy="0"/>
          </a:xfrm>
          <a:prstGeom prst="line">
            <a:avLst/>
          </a:prstGeom>
          <a:ln w="412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4" y="475476"/>
            <a:ext cx="3885406" cy="25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13" y="6911906"/>
            <a:ext cx="2128950" cy="38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03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042873" rtl="0" eaLnBrk="1" latinLnBrk="0" hangingPunct="1">
        <a:spcBef>
          <a:spcPct val="0"/>
        </a:spcBef>
        <a:buNone/>
        <a:defRPr sz="2400" b="1" kern="1200">
          <a:solidFill>
            <a:schemeClr val="tx2"/>
          </a:solidFill>
          <a:latin typeface="AmplitudeTF" pitchFamily="50" charset="0"/>
          <a:ea typeface="+mj-ea"/>
          <a:cs typeface="+mj-cs"/>
        </a:defRPr>
      </a:lvl1pPr>
    </p:titleStyle>
    <p:bodyStyle>
      <a:lvl1pPr marL="228600" indent="-228600" algn="l" defTabSz="1042873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plitudeTF" pitchFamily="50" charset="0"/>
          <a:ea typeface="+mn-ea"/>
          <a:cs typeface="+mn-cs"/>
        </a:defRPr>
      </a:lvl1pPr>
      <a:lvl2pPr marL="571500" indent="-342900" algn="l" defTabSz="1042873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mplitudeTF" pitchFamily="50" charset="0"/>
          <a:ea typeface="+mn-ea"/>
          <a:cs typeface="+mn-cs"/>
        </a:defRPr>
      </a:lvl2pPr>
      <a:lvl3pPr marL="857250" indent="-285750" algn="l" defTabSz="10428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plitudeTF" pitchFamily="50" charset="0"/>
          <a:ea typeface="+mn-ea"/>
          <a:cs typeface="+mn-cs"/>
        </a:defRPr>
      </a:lvl3pPr>
      <a:lvl4pPr marL="1200150" indent="-342900" algn="l" defTabSz="1042873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mplitudeTF" pitchFamily="50" charset="0"/>
          <a:ea typeface="+mn-ea"/>
          <a:cs typeface="+mn-cs"/>
        </a:defRPr>
      </a:lvl4pPr>
      <a:lvl5pPr marL="1428750" indent="-228600" algn="l" defTabSz="1042873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AmplitudeTF" pitchFamily="50" charset="0"/>
          <a:ea typeface="+mn-ea"/>
          <a:cs typeface="+mn-cs"/>
        </a:defRPr>
      </a:lvl5pPr>
      <a:lvl6pPr marL="2867901" indent="-260718" algn="l" defTabSz="10428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338" indent="-260718" algn="l" defTabSz="10428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775" indent="-260718" algn="l" defTabSz="10428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211" indent="-260718" algn="l" defTabSz="1042873" rtl="0" eaLnBrk="1" latinLnBrk="0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104287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2562225"/>
            <a:ext cx="10688638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mplitudeTF" pitchFamily="50" charset="0"/>
              </a:rPr>
              <a:t>Advanced Software Engineering Practices</a:t>
            </a:r>
            <a:endParaRPr lang="en-US" sz="4800" dirty="0">
              <a:solidFill>
                <a:schemeClr val="bg1"/>
              </a:solidFill>
              <a:latin typeface="AmplitudeTF" pitchFamily="50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918" y="530226"/>
            <a:ext cx="4635501" cy="30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00624"/>
            <a:ext cx="2143919" cy="2562225"/>
          </a:xfrm>
          <a:prstGeom prst="rect">
            <a:avLst/>
          </a:prstGeom>
          <a:solidFill>
            <a:srgbClr val="0F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4695825"/>
            <a:ext cx="2973386" cy="2562225"/>
          </a:xfrm>
          <a:prstGeom prst="rect">
            <a:avLst/>
          </a:prstGeom>
          <a:solidFill>
            <a:srgbClr val="0F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20" y="5715000"/>
            <a:ext cx="2505868" cy="131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91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2028825"/>
            <a:ext cx="8318500" cy="42164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 rot="20977017">
            <a:off x="2032651" y="2228123"/>
            <a:ext cx="1981200" cy="636453"/>
          </a:xfrm>
          <a:prstGeom prst="donut">
            <a:avLst>
              <a:gd name="adj" fmla="val 553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Donut 7"/>
          <p:cNvSpPr/>
          <p:nvPr/>
        </p:nvSpPr>
        <p:spPr>
          <a:xfrm>
            <a:off x="4988613" y="3222625"/>
            <a:ext cx="3708506" cy="2387600"/>
          </a:xfrm>
          <a:prstGeom prst="donut">
            <a:avLst>
              <a:gd name="adj" fmla="val 553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Donut 8"/>
          <p:cNvSpPr/>
          <p:nvPr/>
        </p:nvSpPr>
        <p:spPr>
          <a:xfrm rot="1182507">
            <a:off x="1439165" y="3775336"/>
            <a:ext cx="3309639" cy="914400"/>
          </a:xfrm>
          <a:prstGeom prst="donut">
            <a:avLst>
              <a:gd name="adj" fmla="val 5534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175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4689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Minas </a:t>
            </a:r>
            <a:r>
              <a:rPr lang="en-US" dirty="0" err="1" smtClean="0"/>
              <a:t>Tirith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80" y="1806575"/>
            <a:ext cx="7687489" cy="46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3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Edoras</a:t>
            </a:r>
            <a:r>
              <a:rPr lang="en-US" dirty="0" smtClean="0"/>
              <a:t>/Helms Deep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975"/>
            <a:ext cx="5701671" cy="24067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68" y="2653532"/>
            <a:ext cx="6903970" cy="40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05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Mordor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92" y="1809750"/>
            <a:ext cx="8500665" cy="478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Gondor and Rohan are allies against Mordor</a:t>
            </a:r>
          </a:p>
          <a:p>
            <a:r>
              <a:rPr lang="en-US" dirty="0" smtClean="0"/>
              <a:t>Mordor has spies in Gondor and Rohan</a:t>
            </a:r>
          </a:p>
          <a:p>
            <a:r>
              <a:rPr lang="en-US" dirty="0" smtClean="0"/>
              <a:t>Gondor has spies in Mordor</a:t>
            </a:r>
          </a:p>
          <a:p>
            <a:r>
              <a:rPr lang="en-US" dirty="0" smtClean="0"/>
              <a:t>Rohan has spies in Mordor</a:t>
            </a:r>
          </a:p>
          <a:p>
            <a:r>
              <a:rPr lang="en-US" dirty="0" smtClean="0"/>
              <a:t>The spies need to be in constant communication with their countries</a:t>
            </a:r>
          </a:p>
          <a:p>
            <a:r>
              <a:rPr lang="en-US" dirty="0" smtClean="0"/>
              <a:t>In most cases the information sent is not vital but should never end up in the enemy's hands</a:t>
            </a:r>
          </a:p>
          <a:p>
            <a:r>
              <a:rPr lang="en-US" dirty="0" smtClean="0"/>
              <a:t>During war the information should be delivered 100% of the time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242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Gondor -&gt; API -&gt; multiple walls to reach the end point which in turn will provide you with information</a:t>
            </a:r>
          </a:p>
          <a:p>
            <a:pPr lvl="1"/>
            <a:r>
              <a:rPr lang="en-US" dirty="0" smtClean="0"/>
              <a:t>A hacker hardly can hit the API</a:t>
            </a:r>
          </a:p>
          <a:p>
            <a:pPr lvl="1"/>
            <a:r>
              <a:rPr lang="en-US" dirty="0" smtClean="0"/>
              <a:t>A developer hardly can hit the API</a:t>
            </a:r>
          </a:p>
          <a:p>
            <a:r>
              <a:rPr lang="en-US" dirty="0" smtClean="0"/>
              <a:t>Rohan -&gt; Data Centre -&gt; The information is the value </a:t>
            </a:r>
          </a:p>
          <a:p>
            <a:pPr lvl="1"/>
            <a:r>
              <a:rPr lang="en-US" dirty="0" smtClean="0"/>
              <a:t>The data can’t be replicated because its too much</a:t>
            </a:r>
          </a:p>
          <a:p>
            <a:pPr lvl="1"/>
            <a:r>
              <a:rPr lang="en-US" dirty="0" smtClean="0"/>
              <a:t>The backup center is very far away</a:t>
            </a:r>
          </a:p>
          <a:p>
            <a:r>
              <a:rPr lang="en-US" dirty="0" smtClean="0"/>
              <a:t>Mordor -&gt; Service provider -&gt; constant connections flow in and out of the location from multiple entry points.</a:t>
            </a:r>
          </a:p>
          <a:p>
            <a:pPr lvl="1"/>
            <a:r>
              <a:rPr lang="en-US" dirty="0" smtClean="0"/>
              <a:t>So many wholes in the firewall that it almost doesn’t matter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06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STRIDE                         VS                      PASTA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09826"/>
            <a:ext cx="5268118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59" y="2409825"/>
            <a:ext cx="5484979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NAO?!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Threat model for 15min</a:t>
            </a:r>
          </a:p>
          <a:p>
            <a:r>
              <a:rPr lang="en-US" dirty="0" smtClean="0"/>
              <a:t>3 teams Present for 2-5min each </a:t>
            </a:r>
          </a:p>
          <a:p>
            <a:r>
              <a:rPr lang="en-US" dirty="0" smtClean="0"/>
              <a:t>Everyone OBLITERATE the presented Ideas</a:t>
            </a:r>
          </a:p>
          <a:p>
            <a:r>
              <a:rPr lang="en-US" dirty="0" smtClean="0"/>
              <a:t>Have 10min to fix your ideas</a:t>
            </a:r>
          </a:p>
          <a:p>
            <a:r>
              <a:rPr lang="en-US" dirty="0" smtClean="0"/>
              <a:t>Other teams Presents for 2-5min each</a:t>
            </a:r>
          </a:p>
          <a:p>
            <a:r>
              <a:rPr lang="en-US" dirty="0" smtClean="0"/>
              <a:t>Everyone OBLITERATE the presented Ideas</a:t>
            </a:r>
          </a:p>
          <a:p>
            <a:r>
              <a:rPr lang="en-US" dirty="0" smtClean="0"/>
              <a:t>Mix the teams into 3 and Fix</a:t>
            </a:r>
          </a:p>
          <a:p>
            <a:r>
              <a:rPr lang="en-US" dirty="0" smtClean="0"/>
              <a:t>Last chance !</a:t>
            </a:r>
          </a:p>
        </p:txBody>
      </p:sp>
    </p:spTree>
    <p:extLst>
      <p:ext uri="{BB962C8B-B14F-4D97-AF65-F5344CB8AC3E}">
        <p14:creationId xmlns:p14="http://schemas.microsoft.com/office/powerpoint/2010/main" val="144106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2562225"/>
            <a:ext cx="10688638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mplitudeTF" pitchFamily="50" charset="0"/>
              </a:rPr>
              <a:t>Advanced Software Engineering Practices</a:t>
            </a:r>
            <a:endParaRPr lang="en-US" sz="4800" dirty="0">
              <a:solidFill>
                <a:schemeClr val="bg1"/>
              </a:solidFill>
              <a:latin typeface="AmplitudeTF" pitchFamily="50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918" y="530226"/>
            <a:ext cx="4635501" cy="30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00624"/>
            <a:ext cx="2143919" cy="2562225"/>
          </a:xfrm>
          <a:prstGeom prst="rect">
            <a:avLst/>
          </a:prstGeom>
          <a:solidFill>
            <a:srgbClr val="0F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4695825"/>
            <a:ext cx="2973386" cy="2562225"/>
          </a:xfrm>
          <a:prstGeom prst="rect">
            <a:avLst/>
          </a:prstGeom>
          <a:solidFill>
            <a:srgbClr val="0F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20" y="5715000"/>
            <a:ext cx="2505868" cy="131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8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2562225"/>
            <a:ext cx="10688638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mplitudeTF" pitchFamily="50" charset="0"/>
              </a:rPr>
              <a:t>Security Seminar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918" y="530226"/>
            <a:ext cx="4635501" cy="30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000624"/>
            <a:ext cx="2143919" cy="2562225"/>
          </a:xfrm>
          <a:prstGeom prst="rect">
            <a:avLst/>
          </a:prstGeom>
          <a:solidFill>
            <a:srgbClr val="0F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4695825"/>
            <a:ext cx="2973386" cy="2562225"/>
          </a:xfrm>
          <a:prstGeom prst="rect">
            <a:avLst/>
          </a:prstGeom>
          <a:solidFill>
            <a:srgbClr val="0F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20" y="5715000"/>
            <a:ext cx="2505868" cy="131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016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956" y="1266825"/>
            <a:ext cx="7323138" cy="5492354"/>
          </a:xfrm>
        </p:spPr>
      </p:pic>
    </p:spTree>
    <p:extLst>
      <p:ext uri="{BB962C8B-B14F-4D97-AF65-F5344CB8AC3E}">
        <p14:creationId xmlns:p14="http://schemas.microsoft.com/office/powerpoint/2010/main" val="1256863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2028825"/>
            <a:ext cx="9753600" cy="4343400"/>
          </a:xfrm>
        </p:spPr>
        <p:txBody>
          <a:bodyPr/>
          <a:lstStyle/>
          <a:p>
            <a:r>
              <a:rPr lang="en-US" dirty="0" smtClean="0"/>
              <a:t>Assessment Scope </a:t>
            </a:r>
            <a:r>
              <a:rPr lang="mr-IN" dirty="0" smtClean="0"/>
              <a:t>–</a:t>
            </a:r>
            <a:r>
              <a:rPr lang="en-US" dirty="0" smtClean="0"/>
              <a:t> what do we care about</a:t>
            </a:r>
          </a:p>
          <a:p>
            <a:r>
              <a:rPr lang="en-US" dirty="0" smtClean="0"/>
              <a:t>System Modeling </a:t>
            </a:r>
            <a:r>
              <a:rPr lang="mr-IN" dirty="0" smtClean="0"/>
              <a:t>–</a:t>
            </a:r>
            <a:r>
              <a:rPr lang="en-US" dirty="0" smtClean="0"/>
              <a:t> decompose the software</a:t>
            </a:r>
          </a:p>
          <a:p>
            <a:r>
              <a:rPr lang="en-US" dirty="0" smtClean="0"/>
              <a:t>Identity Threats </a:t>
            </a:r>
            <a:r>
              <a:rPr lang="mr-IN" dirty="0" smtClean="0"/>
              <a:t>–</a:t>
            </a:r>
            <a:r>
              <a:rPr lang="en-US" dirty="0" smtClean="0"/>
              <a:t> who will target you and why</a:t>
            </a:r>
          </a:p>
          <a:p>
            <a:r>
              <a:rPr lang="en-US" dirty="0" smtClean="0"/>
              <a:t>Identify Vulnerabilities  - how will they target you</a:t>
            </a:r>
          </a:p>
          <a:p>
            <a:r>
              <a:rPr lang="en-US" dirty="0" smtClean="0"/>
              <a:t>Examining the Threat History </a:t>
            </a:r>
          </a:p>
          <a:p>
            <a:r>
              <a:rPr lang="en-US" dirty="0" smtClean="0"/>
              <a:t>Evaluation or impact on the Business </a:t>
            </a:r>
          </a:p>
          <a:p>
            <a:r>
              <a:rPr lang="en-US" dirty="0" smtClean="0"/>
              <a:t>Developing a Security Threat responsible Plan 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319" y="1243778"/>
            <a:ext cx="3449638" cy="54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19" y="1190625"/>
            <a:ext cx="8773318" cy="5457721"/>
          </a:xfrm>
        </p:spPr>
      </p:pic>
    </p:spTree>
    <p:extLst>
      <p:ext uri="{BB962C8B-B14F-4D97-AF65-F5344CB8AC3E}">
        <p14:creationId xmlns:p14="http://schemas.microsoft.com/office/powerpoint/2010/main" val="11526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STRIDE                         VS                      PASTA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409826"/>
            <a:ext cx="5268118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659" y="2409825"/>
            <a:ext cx="5484979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Damage Reproducibility Exploitability Affected Users Discoverability = DREAD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" y="2028825"/>
            <a:ext cx="9753600" cy="4343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None = 0 Low = 1 Medium =2 High =3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(D+R+E+A+D)/5 = RISK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/>
              <a:t>Is RISK &gt; 1:</a:t>
            </a:r>
          </a:p>
          <a:p>
            <a:pPr marL="0" lv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/>
              <a:t>	Fix NAO</a:t>
            </a:r>
          </a:p>
          <a:p>
            <a:pPr marL="0" lv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/>
              <a:t>Is RISK &lt;1:</a:t>
            </a:r>
          </a:p>
          <a:p>
            <a:pPr marL="0" lvl="0" indent="0" defTabSz="914400">
              <a:spcBef>
                <a:spcPts val="0"/>
              </a:spcBef>
              <a:buClrTx/>
              <a:buNone/>
              <a:defRPr/>
            </a:pPr>
            <a:r>
              <a:rPr lang="en-US" dirty="0"/>
              <a:t>	FIX TOMORROW </a:t>
            </a:r>
            <a:endParaRPr lang="en-US" dirty="0" smtClean="0"/>
          </a:p>
          <a:p>
            <a:pPr marL="0" lvl="0" indent="0" defTabSz="914400">
              <a:spcBef>
                <a:spcPts val="0"/>
              </a:spcBef>
              <a:buClrTx/>
              <a:buNone/>
              <a:defRPr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None/>
              <a:defRPr/>
            </a:pPr>
            <a:r>
              <a:rPr lang="en-US" sz="1600" i="1" dirty="0" smtClean="0"/>
              <a:t>(</a:t>
            </a:r>
            <a:r>
              <a:rPr lang="en-US" sz="1600" i="1" dirty="0" err="1" smtClean="0"/>
              <a:t>DreaD</a:t>
            </a:r>
            <a:r>
              <a:rPr lang="en-US" sz="1600" i="1" dirty="0" smtClean="0"/>
              <a:t>-D)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919" y="1647825"/>
            <a:ext cx="3781425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480769"/>
            <a:ext cx="9753600" cy="929056"/>
          </a:xfrm>
        </p:spPr>
        <p:txBody>
          <a:bodyPr/>
          <a:lstStyle/>
          <a:p>
            <a:r>
              <a:rPr lang="en-US" dirty="0" smtClean="0"/>
              <a:t>Secure Communication </a:t>
            </a:r>
            <a:br>
              <a:rPr lang="en-US" dirty="0" smtClean="0"/>
            </a:b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19" y="1266825"/>
            <a:ext cx="415051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79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In The Middle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84" y="1806575"/>
            <a:ext cx="7965281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mpus">
      <a:dk1>
        <a:sysClr val="windowText" lastClr="000000"/>
      </a:dk1>
      <a:lt1>
        <a:sysClr val="window" lastClr="FFFFFF"/>
      </a:lt1>
      <a:dk2>
        <a:srgbClr val="0F2D51"/>
      </a:dk2>
      <a:lt2>
        <a:srgbClr val="E73A2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3660917967F54A97EA3F915200F5E8" ma:contentTypeVersion="0" ma:contentTypeDescription="Create a new document." ma:contentTypeScope="" ma:versionID="15dbb1bbfad51006e7698535eb96580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F690E5-2C9B-4F09-BF24-22D73B705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35DA693-88A5-49C6-BE73-2CCDD87F1DAC}">
  <ds:schemaRefs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639980-70F3-45FB-99D8-493D763136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4689</TotalTime>
  <Words>477</Words>
  <Application>Microsoft Office PowerPoint</Application>
  <PresentationFormat>Custom</PresentationFormat>
  <Paragraphs>90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AmplitudeTF</vt:lpstr>
      <vt:lpstr>Arial</vt:lpstr>
      <vt:lpstr>Calibri</vt:lpstr>
      <vt:lpstr>Mangal</vt:lpstr>
      <vt:lpstr>Wingdings</vt:lpstr>
      <vt:lpstr>Office Theme</vt:lpstr>
      <vt:lpstr>PowerPoint Presentation</vt:lpstr>
      <vt:lpstr>PowerPoint Presentation</vt:lpstr>
      <vt:lpstr>Retro</vt:lpstr>
      <vt:lpstr>Steps</vt:lpstr>
      <vt:lpstr>Example:</vt:lpstr>
      <vt:lpstr>                STRIDE                         VS                      PASTA</vt:lpstr>
      <vt:lpstr>Damage Reproducibility Exploitability Affected Users Discoverability = DREAD</vt:lpstr>
      <vt:lpstr>Secure Communication  Example</vt:lpstr>
      <vt:lpstr>Man In The Middle</vt:lpstr>
      <vt:lpstr>PowerPoint Presentation</vt:lpstr>
      <vt:lpstr>Minas Tirith</vt:lpstr>
      <vt:lpstr>Edoras/Helms Deep</vt:lpstr>
      <vt:lpstr>Mordor</vt:lpstr>
      <vt:lpstr>Communication</vt:lpstr>
      <vt:lpstr>Real World References</vt:lpstr>
      <vt:lpstr>                STRIDE                         VS                      PASTA</vt:lpstr>
      <vt:lpstr>WHAT DO NAO?!</vt:lpstr>
      <vt:lpstr>PowerPoint Presentation</vt:lpstr>
    </vt:vector>
  </TitlesOfParts>
  <Company>JPMorgan Chase &amp; Co.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 M Li</dc:creator>
  <cp:lastModifiedBy>Hammer, Per S</cp:lastModifiedBy>
  <cp:revision>109</cp:revision>
  <cp:lastPrinted>2017-11-20T09:29:18Z</cp:lastPrinted>
  <dcterms:created xsi:type="dcterms:W3CDTF">2016-05-11T06:17:04Z</dcterms:created>
  <dcterms:modified xsi:type="dcterms:W3CDTF">2017-11-20T09:29:52Z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0x010100E33660917967F54A97EA3F915200F5E8</vt:lpwstr>
  </property>
</Properties>
</file>